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4"/>
  </p:notesMasterIdLst>
  <p:sldIdLst>
    <p:sldId id="258" r:id="rId2"/>
    <p:sldId id="257" r:id="rId3"/>
    <p:sldId id="260" r:id="rId4"/>
    <p:sldId id="261" r:id="rId5"/>
    <p:sldId id="262" r:id="rId6"/>
    <p:sldId id="263" r:id="rId7"/>
    <p:sldId id="264" r:id="rId8"/>
    <p:sldId id="265" r:id="rId9"/>
    <p:sldId id="266" r:id="rId10"/>
    <p:sldId id="267" r:id="rId11"/>
    <p:sldId id="268" r:id="rId12"/>
    <p:sldId id="27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6" d="100"/>
          <a:sy n="106" d="100"/>
        </p:scale>
        <p:origin x="-894" y="6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B4DFFB-F57E-4AE6-84C9-E1A40B5CFF8C}" type="datetimeFigureOut">
              <a:rPr lang="en-US" smtClean="0"/>
              <a:pPr/>
              <a:t>7/18/2020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116BB4-589C-455E-BD22-8D96AD59AF7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116BB4-589C-455E-BD22-8D96AD59AF7E}"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7/18/2020</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2133600"/>
          </a:xfrm>
        </p:spPr>
        <p:txBody>
          <a:bodyPr>
            <a:normAutofit/>
          </a:bodyPr>
          <a:lstStyle/>
          <a:p>
            <a:pPr algn="ctr"/>
            <a:r>
              <a:rPr lang="en-US" sz="3200" dirty="0" smtClean="0">
                <a:latin typeface="Times New Roman" pitchFamily="18" charset="0"/>
                <a:cs typeface="Times New Roman" pitchFamily="18" charset="0"/>
              </a:rPr>
              <a:t>ATOMIC ENERGY EDUCATION SOCIETY</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Distant Learning Programme</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Class XI  Subject: Physics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Chapter: Unit and Measurement (Module 3/4)</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2590800"/>
            <a:ext cx="8229600" cy="3733800"/>
          </a:xfrm>
        </p:spPr>
        <p:txBody>
          <a:bodyPr>
            <a:normAutofit fontScale="85000" lnSpcReduction="10000"/>
          </a:bodyPr>
          <a:lstStyle/>
          <a:p>
            <a:pPr>
              <a:buNone/>
            </a:pPr>
            <a:r>
              <a:rPr lang="en-US" sz="3400" dirty="0" smtClean="0">
                <a:latin typeface="Times New Roman" pitchFamily="18" charset="0"/>
                <a:cs typeface="Times New Roman" pitchFamily="18" charset="0"/>
              </a:rPr>
              <a:t>Contents : </a:t>
            </a:r>
          </a:p>
          <a:p>
            <a:r>
              <a:rPr lang="en-US" sz="3300" dirty="0" smtClean="0">
                <a:latin typeface="Times New Roman" pitchFamily="18" charset="0"/>
                <a:cs typeface="Times New Roman" pitchFamily="18" charset="0"/>
              </a:rPr>
              <a:t>Propagation and combination of errors in addition, substraction,multiplication,division &amp; power raised to quantity.</a:t>
            </a:r>
          </a:p>
          <a:p>
            <a:r>
              <a:rPr lang="en-US" sz="3300" dirty="0" smtClean="0">
                <a:latin typeface="Times New Roman" pitchFamily="18" charset="0"/>
                <a:cs typeface="Times New Roman" pitchFamily="18" charset="0"/>
              </a:rPr>
              <a:t>Significant figures and their rules. </a:t>
            </a:r>
          </a:p>
          <a:p>
            <a:r>
              <a:rPr lang="en-US" sz="3300" dirty="0" smtClean="0">
                <a:latin typeface="Times New Roman" pitchFamily="18" charset="0"/>
                <a:cs typeface="Times New Roman" pitchFamily="18" charset="0"/>
              </a:rPr>
              <a:t>Rounding off of uncertain digit in significant figure.</a:t>
            </a:r>
          </a:p>
          <a:p>
            <a:r>
              <a:rPr lang="en-US" sz="3300" dirty="0" smtClean="0">
                <a:latin typeface="Times New Roman" pitchFamily="18" charset="0"/>
                <a:cs typeface="Times New Roman" pitchFamily="18" charset="0"/>
              </a:rPr>
              <a:t>Rules for Arithmetic Operations with Significant Figures</a:t>
            </a:r>
            <a:r>
              <a:rPr lang="en-US" sz="3300" b="1" i="1" dirty="0" smtClean="0">
                <a:latin typeface="Times New Roman" pitchFamily="18" charset="0"/>
                <a:cs typeface="Times New Roman" pitchFamily="18" charset="0"/>
              </a:rPr>
              <a:t>.</a:t>
            </a:r>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lgn="ctr"/>
            <a:r>
              <a:rPr lang="en-US" sz="4000" dirty="0" smtClean="0">
                <a:latin typeface="Times New Roman" pitchFamily="18" charset="0"/>
                <a:cs typeface="Times New Roman" pitchFamily="18" charset="0"/>
              </a:rPr>
              <a:t>Rules for rounding off uncertain digit</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r>
              <a:rPr lang="en-US" dirty="0" smtClean="0">
                <a:latin typeface="Times New Roman" pitchFamily="18" charset="0"/>
                <a:cs typeface="Times New Roman" pitchFamily="18" charset="0"/>
              </a:rPr>
              <a:t>Insignificant digit to be dropped is more than 5 Preceding digit is raised by 1. </a:t>
            </a:r>
          </a:p>
          <a:p>
            <a:pPr>
              <a:buNone/>
            </a:pPr>
            <a:r>
              <a:rPr lang="en-US" dirty="0" smtClean="0">
                <a:latin typeface="Times New Roman" pitchFamily="18" charset="0"/>
                <a:cs typeface="Times New Roman" pitchFamily="18" charset="0"/>
              </a:rPr>
              <a:t>     Ex. Number : 3.137         Result : 3.14 	</a:t>
            </a:r>
          </a:p>
          <a:p>
            <a:r>
              <a:rPr lang="en-US" dirty="0" smtClean="0">
                <a:latin typeface="Times New Roman" pitchFamily="18" charset="0"/>
                <a:cs typeface="Times New Roman" pitchFamily="18" charset="0"/>
              </a:rPr>
              <a:t>Insignificant digit to be dropped is less than 5 Preceding digit is left unchanged </a:t>
            </a:r>
          </a:p>
          <a:p>
            <a:r>
              <a:rPr lang="en-US" dirty="0" smtClean="0">
                <a:latin typeface="Times New Roman" pitchFamily="18" charset="0"/>
                <a:cs typeface="Times New Roman" pitchFamily="18" charset="0"/>
              </a:rPr>
              <a:t>Ex. Number : 3.132           Result : 3.13</a:t>
            </a:r>
          </a:p>
          <a:p>
            <a:pPr>
              <a:buNone/>
            </a:pPr>
            <a:r>
              <a:rPr lang="en-US" dirty="0" smtClean="0">
                <a:latin typeface="Times New Roman" pitchFamily="18" charset="0"/>
                <a:cs typeface="Times New Roman" pitchFamily="18" charset="0"/>
              </a:rPr>
              <a:t>      Insignificant digit to be dropped is equal to 5 If  preceding digit is even, it is left unchanged. 	</a:t>
            </a:r>
          </a:p>
          <a:p>
            <a:r>
              <a:rPr lang="en-US" dirty="0" smtClean="0">
                <a:latin typeface="Times New Roman" pitchFamily="18" charset="0"/>
                <a:cs typeface="Times New Roman" pitchFamily="18" charset="0"/>
              </a:rPr>
              <a:t>Ex. Number : 3.125                  Result :  3.12 	</a:t>
            </a:r>
          </a:p>
          <a:p>
            <a:r>
              <a:rPr lang="en-US" dirty="0" smtClean="0">
                <a:latin typeface="Times New Roman" pitchFamily="18" charset="0"/>
                <a:cs typeface="Times New Roman" pitchFamily="18" charset="0"/>
              </a:rPr>
              <a:t>Insignificant digit to be dropped is equal to 5 If preceding digit is odd, it is raised by 1. 	</a:t>
            </a:r>
          </a:p>
          <a:p>
            <a:r>
              <a:rPr lang="en-US" dirty="0" smtClean="0">
                <a:latin typeface="Times New Roman" pitchFamily="18" charset="0"/>
                <a:cs typeface="Times New Roman" pitchFamily="18" charset="0"/>
              </a:rPr>
              <a:t>Ex. Number : 3.135                 Result : 3.14 		</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73162"/>
          </a:xfrm>
        </p:spPr>
        <p:txBody>
          <a:bodyPr>
            <a:normAutofit fontScale="90000"/>
          </a:bodyPr>
          <a:lstStyle/>
          <a:p>
            <a:pPr algn="ctr"/>
            <a:r>
              <a:rPr lang="en-US" b="1" dirty="0" smtClean="0">
                <a:latin typeface="Times New Roman" pitchFamily="18" charset="0"/>
                <a:cs typeface="Times New Roman" pitchFamily="18" charset="0"/>
              </a:rPr>
              <a:t>Rules for Arithmetic Operations with Significant Figures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b="1" dirty="0" smtClean="0">
                <a:latin typeface="Times New Roman" pitchFamily="18" charset="0"/>
                <a:cs typeface="Times New Roman" pitchFamily="18" charset="0"/>
              </a:rPr>
              <a:t>In multiplication or division, the final result should retain as many significant figures as are there in the original number with the least significant figures.</a:t>
            </a:r>
          </a:p>
          <a:p>
            <a:r>
              <a:rPr lang="en-US" dirty="0" smtClean="0">
                <a:latin typeface="Times New Roman" pitchFamily="18" charset="0"/>
                <a:cs typeface="Times New Roman" pitchFamily="18" charset="0"/>
              </a:rPr>
              <a:t>In the example given, density should be reported to </a:t>
            </a:r>
            <a:r>
              <a:rPr lang="en-US" i="1" dirty="0" smtClean="0">
                <a:latin typeface="Times New Roman" pitchFamily="18" charset="0"/>
                <a:cs typeface="Times New Roman" pitchFamily="18" charset="0"/>
              </a:rPr>
              <a:t>three significant figures.</a:t>
            </a:r>
          </a:p>
          <a:p>
            <a:pPr>
              <a:buNone/>
            </a:pPr>
            <a:r>
              <a:rPr lang="en-US" dirty="0" smtClean="0">
                <a:latin typeface="Times New Roman" pitchFamily="18" charset="0"/>
                <a:cs typeface="Times New Roman" pitchFamily="18" charset="0"/>
              </a:rPr>
              <a:t>    Density =(4.237g/2.51 cm)  =  1.69 g</a:t>
            </a:r>
            <a:r>
              <a:rPr lang="en-US" dirty="0" smtClean="0"/>
              <a:t>cm</a:t>
            </a:r>
            <a:r>
              <a:rPr lang="en-US" baseline="30000" dirty="0" smtClean="0"/>
              <a:t>3</a:t>
            </a:r>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In addition or subtraction, the final result should retain as many decimal places as are there in the number with the least decimal places.</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For example, the sum of the numbers 436.32 g, 227.2 g and 0.301 g by mere arithmetic addition, is 663.821 g. But the least precise measurement (227.2 g) is correct to only one decimal place. The final result should, therefore, be rounded off to 663.8 g.</a:t>
            </a:r>
            <a:endParaRPr lang="en-US" b="1" dirty="0" smtClean="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2376" y="762000"/>
            <a:ext cx="7772400" cy="2743200"/>
          </a:xfrm>
        </p:spPr>
        <p:txBody>
          <a:bodyPr>
            <a:normAutofit fontScale="90000"/>
          </a:bodyPr>
          <a:lstStyle/>
          <a:p>
            <a:pPr algn="ctr"/>
            <a:r>
              <a:rPr lang="en-US" dirty="0" smtClean="0"/>
              <a:t>References :</a:t>
            </a:r>
            <a:br>
              <a:rPr lang="en-US" dirty="0" smtClean="0"/>
            </a:br>
            <a:r>
              <a:rPr lang="en-US" dirty="0" smtClean="0"/>
              <a:t> NCERT XI class </a:t>
            </a:r>
            <a:br>
              <a:rPr lang="en-US" dirty="0" smtClean="0"/>
            </a:br>
            <a:r>
              <a:rPr lang="en-US" dirty="0" smtClean="0"/>
              <a:t>Wikipedia                                                         Concept of physics by H C </a:t>
            </a:r>
            <a:r>
              <a:rPr lang="en-US" dirty="0" err="1" smtClean="0"/>
              <a:t>Verma</a:t>
            </a:r>
            <a:endParaRPr lang="en-US" dirty="0"/>
          </a:p>
        </p:txBody>
      </p:sp>
      <p:sp>
        <p:nvSpPr>
          <p:cNvPr id="3" name="Text Placeholder 2"/>
          <p:cNvSpPr>
            <a:spLocks noGrp="1"/>
          </p:cNvSpPr>
          <p:nvPr>
            <p:ph type="body" idx="1"/>
          </p:nvPr>
        </p:nvSpPr>
        <p:spPr>
          <a:xfrm>
            <a:off x="3922712" y="4114800"/>
            <a:ext cx="4611687" cy="1676400"/>
          </a:xfrm>
        </p:spPr>
        <p:txBody>
          <a:bodyPr>
            <a:normAutofit lnSpcReduction="10000"/>
          </a:bodyPr>
          <a:lstStyle/>
          <a:p>
            <a:pPr algn="r"/>
            <a:r>
              <a:rPr lang="en-US" sz="3200" dirty="0" smtClean="0"/>
              <a:t>By: </a:t>
            </a:r>
            <a:r>
              <a:rPr lang="en-US" sz="3200" dirty="0" err="1" smtClean="0"/>
              <a:t>Govind</a:t>
            </a:r>
            <a:r>
              <a:rPr lang="en-US" sz="3200" dirty="0" smtClean="0"/>
              <a:t> Sharma</a:t>
            </a:r>
          </a:p>
          <a:p>
            <a:pPr algn="r"/>
            <a:r>
              <a:rPr lang="en-US" sz="3200" dirty="0" smtClean="0"/>
              <a:t>PGT (Physics)</a:t>
            </a:r>
          </a:p>
          <a:p>
            <a:pPr algn="r"/>
            <a:r>
              <a:rPr lang="en-US" sz="3200" dirty="0" smtClean="0"/>
              <a:t>AECS 4, </a:t>
            </a:r>
            <a:r>
              <a:rPr lang="en-US" sz="3200" dirty="0" err="1" smtClean="0"/>
              <a:t>Rawatbhata</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020762"/>
          </a:xfrm>
        </p:spPr>
        <p:txBody>
          <a:bodyPr>
            <a:normAutofit fontScale="90000"/>
          </a:bodyPr>
          <a:lstStyle/>
          <a:p>
            <a:r>
              <a:rPr lang="en-US" dirty="0" smtClean="0">
                <a:latin typeface="Times New Roman" pitchFamily="18" charset="0"/>
                <a:cs typeface="Times New Roman" pitchFamily="18" charset="0"/>
              </a:rPr>
              <a:t>Propagation</a:t>
            </a:r>
            <a:r>
              <a:rPr lang="en-US" dirty="0" smtClean="0"/>
              <a:t> and Combination of Errors </a:t>
            </a:r>
            <a:endParaRPr lang="en-US" dirty="0"/>
          </a:p>
        </p:txBody>
      </p:sp>
      <p:sp>
        <p:nvSpPr>
          <p:cNvPr id="5" name="Content Placeholder 4"/>
          <p:cNvSpPr>
            <a:spLocks noGrp="1"/>
          </p:cNvSpPr>
          <p:nvPr>
            <p:ph idx="1"/>
          </p:nvPr>
        </p:nvSpPr>
        <p:spPr>
          <a:xfrm>
            <a:off x="457200" y="1371600"/>
            <a:ext cx="8229600" cy="5257800"/>
          </a:xfrm>
        </p:spPr>
        <p:txBody>
          <a:bodyPr>
            <a:normAutofit fontScale="92500"/>
          </a:bodyPr>
          <a:lstStyle/>
          <a:p>
            <a:r>
              <a:rPr lang="en-US" b="1" i="1" dirty="0" smtClean="0">
                <a:latin typeface="Times New Roman" pitchFamily="18" charset="0"/>
                <a:cs typeface="Times New Roman" pitchFamily="18" charset="0"/>
              </a:rPr>
              <a:t>a) Combination of Error of a sum : </a:t>
            </a:r>
            <a:r>
              <a:rPr lang="en-US" dirty="0" smtClean="0">
                <a:latin typeface="Times New Roman" pitchFamily="18" charset="0"/>
                <a:cs typeface="Times New Roman" pitchFamily="18" charset="0"/>
              </a:rPr>
              <a:t>Suppose two physical quantities </a:t>
            </a:r>
            <a:r>
              <a:rPr lang="en-US" i="1" dirty="0" smtClean="0">
                <a:latin typeface="Times New Roman" pitchFamily="18" charset="0"/>
                <a:cs typeface="Times New Roman" pitchFamily="18" charset="0"/>
              </a:rPr>
              <a:t>A and B have </a:t>
            </a:r>
            <a:r>
              <a:rPr lang="en-US" dirty="0" smtClean="0">
                <a:latin typeface="Times New Roman" pitchFamily="18" charset="0"/>
                <a:cs typeface="Times New Roman" pitchFamily="18" charset="0"/>
              </a:rPr>
              <a:t>measured values         </a:t>
            </a:r>
            <a:r>
              <a:rPr lang="en-US" i="1" dirty="0" smtClean="0">
                <a:latin typeface="Times New Roman" pitchFamily="18" charset="0"/>
                <a:cs typeface="Times New Roman" pitchFamily="18" charset="0"/>
              </a:rPr>
              <a:t>A ± ΔA, B ± ΔB respectively </a:t>
            </a:r>
            <a:r>
              <a:rPr lang="en-US" dirty="0" smtClean="0">
                <a:latin typeface="Times New Roman" pitchFamily="18" charset="0"/>
                <a:cs typeface="Times New Roman" pitchFamily="18" charset="0"/>
              </a:rPr>
              <a:t>where Δ</a:t>
            </a:r>
            <a:r>
              <a:rPr lang="en-US" i="1" dirty="0" smtClean="0">
                <a:latin typeface="Times New Roman" pitchFamily="18" charset="0"/>
                <a:cs typeface="Times New Roman" pitchFamily="18" charset="0"/>
              </a:rPr>
              <a:t>A and ΔB are their absolute errors. We </a:t>
            </a:r>
            <a:r>
              <a:rPr lang="en-US" dirty="0" smtClean="0">
                <a:latin typeface="Times New Roman" pitchFamily="18" charset="0"/>
                <a:cs typeface="Times New Roman" pitchFamily="18" charset="0"/>
              </a:rPr>
              <a:t>wish to find the error Δ</a:t>
            </a:r>
            <a:r>
              <a:rPr lang="en-US" i="1" dirty="0" smtClean="0">
                <a:latin typeface="Times New Roman" pitchFamily="18" charset="0"/>
                <a:cs typeface="Times New Roman" pitchFamily="18" charset="0"/>
              </a:rPr>
              <a:t>Z in the sum</a:t>
            </a:r>
          </a:p>
          <a:p>
            <a:pPr>
              <a:buNone/>
            </a:pPr>
            <a:r>
              <a:rPr lang="en-US" i="1" dirty="0" smtClean="0">
                <a:latin typeface="Times New Roman" pitchFamily="18" charset="0"/>
                <a:cs typeface="Times New Roman" pitchFamily="18" charset="0"/>
              </a:rPr>
              <a:t>        Z = A + B.</a:t>
            </a:r>
          </a:p>
          <a:p>
            <a:pPr>
              <a:buNone/>
            </a:pPr>
            <a:r>
              <a:rPr lang="en-US" dirty="0" smtClean="0">
                <a:latin typeface="Times New Roman" pitchFamily="18" charset="0"/>
                <a:cs typeface="Times New Roman" pitchFamily="18" charset="0"/>
              </a:rPr>
              <a:t>     We have by addition, </a:t>
            </a:r>
            <a:r>
              <a:rPr lang="en-US" i="1" dirty="0" smtClean="0">
                <a:latin typeface="Times New Roman" pitchFamily="18" charset="0"/>
                <a:cs typeface="Times New Roman" pitchFamily="18" charset="0"/>
              </a:rPr>
              <a:t>Z ± ΔZ =(A ± ΔA)+(B ± ΔB )</a:t>
            </a:r>
          </a:p>
          <a:p>
            <a:pPr>
              <a:buNone/>
            </a:pPr>
            <a:r>
              <a:rPr lang="en-US" dirty="0" smtClean="0">
                <a:latin typeface="Times New Roman" pitchFamily="18" charset="0"/>
                <a:cs typeface="Times New Roman" pitchFamily="18" charset="0"/>
              </a:rPr>
              <a:t>    The maximum possible error in </a:t>
            </a:r>
            <a:r>
              <a:rPr lang="en-US" i="1" dirty="0" smtClean="0">
                <a:latin typeface="Times New Roman" pitchFamily="18" charset="0"/>
                <a:cs typeface="Times New Roman" pitchFamily="18" charset="0"/>
              </a:rPr>
              <a:t>Z is                                          </a:t>
            </a:r>
            <a:r>
              <a:rPr lang="pl-PL"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Z = ±(</a:t>
            </a:r>
            <a:r>
              <a:rPr lang="el-GR" i="1"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A + </a:t>
            </a:r>
            <a:r>
              <a:rPr lang="el-GR" i="1"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B)</a:t>
            </a:r>
          </a:p>
          <a:p>
            <a:r>
              <a:rPr lang="en-US" b="1" dirty="0" smtClean="0">
                <a:latin typeface="Times New Roman" pitchFamily="18" charset="0"/>
                <a:cs typeface="Times New Roman" pitchFamily="18" charset="0"/>
              </a:rPr>
              <a:t>Hence the rule : When two quantities are </a:t>
            </a:r>
            <a:r>
              <a:rPr lang="en-US" b="1" dirty="0" err="1" smtClean="0">
                <a:latin typeface="Times New Roman" pitchFamily="18" charset="0"/>
                <a:cs typeface="Times New Roman" pitchFamily="18" charset="0"/>
              </a:rPr>
              <a:t>added,the</a:t>
            </a:r>
            <a:r>
              <a:rPr lang="en-US" b="1" dirty="0" smtClean="0">
                <a:latin typeface="Times New Roman" pitchFamily="18" charset="0"/>
                <a:cs typeface="Times New Roman" pitchFamily="18" charset="0"/>
              </a:rPr>
              <a:t> absolute error in the final result is the sum of the absolute errors in the individual quantities.</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1020762"/>
          </a:xfrm>
        </p:spPr>
        <p:txBody>
          <a:bodyPr>
            <a:normAutofit fontScale="90000"/>
          </a:bodyPr>
          <a:lstStyle/>
          <a:p>
            <a:r>
              <a:rPr lang="en-US" b="1" dirty="0" smtClean="0">
                <a:latin typeface="Times New Roman" pitchFamily="18" charset="0"/>
                <a:cs typeface="Times New Roman" pitchFamily="18" charset="0"/>
              </a:rPr>
              <a:t>b)  Combination of Error of difference</a:t>
            </a:r>
            <a:r>
              <a:rPr lang="en-US" dirty="0" smtClean="0">
                <a:latin typeface="Times New Roman" pitchFamily="18" charset="0"/>
                <a:cs typeface="Times New Roman" pitchFamily="18" charset="0"/>
              </a:rPr>
              <a:t> </a:t>
            </a:r>
            <a:endParaRPr lang="en-US" dirty="0">
              <a:latin typeface="Times New Roman" pitchFamily="18" charset="0"/>
              <a:cs typeface="Times New Roman" pitchFamily="18" charset="0"/>
            </a:endParaRPr>
          </a:p>
        </p:txBody>
      </p:sp>
      <p:sp>
        <p:nvSpPr>
          <p:cNvPr id="5" name="Content Placeholder 4"/>
          <p:cNvSpPr>
            <a:spLocks noGrp="1"/>
          </p:cNvSpPr>
          <p:nvPr>
            <p:ph idx="1"/>
          </p:nvPr>
        </p:nvSpPr>
        <p:spPr>
          <a:xfrm>
            <a:off x="457200" y="1447800"/>
            <a:ext cx="8229600" cy="5105400"/>
          </a:xfrm>
        </p:spPr>
        <p:txBody>
          <a:bodyPr>
            <a:normAutofit fontScale="92500" lnSpcReduction="10000"/>
          </a:bodyPr>
          <a:lstStyle/>
          <a:p>
            <a:r>
              <a:rPr lang="en-US" dirty="0" smtClean="0">
                <a:latin typeface="Times New Roman" pitchFamily="18" charset="0"/>
                <a:cs typeface="Times New Roman" pitchFamily="18" charset="0"/>
              </a:rPr>
              <a:t>Suppose two physical quantities </a:t>
            </a:r>
            <a:r>
              <a:rPr lang="en-US" i="1" dirty="0" smtClean="0">
                <a:latin typeface="Times New Roman" pitchFamily="18" charset="0"/>
                <a:cs typeface="Times New Roman" pitchFamily="18" charset="0"/>
              </a:rPr>
              <a:t>A and B have </a:t>
            </a:r>
            <a:r>
              <a:rPr lang="en-US" dirty="0" smtClean="0">
                <a:latin typeface="Times New Roman" pitchFamily="18" charset="0"/>
                <a:cs typeface="Times New Roman" pitchFamily="18" charset="0"/>
              </a:rPr>
              <a:t>measured values </a:t>
            </a:r>
            <a:r>
              <a:rPr lang="en-US" i="1" dirty="0" smtClean="0">
                <a:latin typeface="Times New Roman" pitchFamily="18" charset="0"/>
                <a:cs typeface="Times New Roman" pitchFamily="18" charset="0"/>
              </a:rPr>
              <a:t>A ± ΔA, B ± ΔB respectively </a:t>
            </a:r>
            <a:r>
              <a:rPr lang="en-US" dirty="0" smtClean="0">
                <a:latin typeface="Times New Roman" pitchFamily="18" charset="0"/>
                <a:cs typeface="Times New Roman" pitchFamily="18" charset="0"/>
              </a:rPr>
              <a:t>where Δ</a:t>
            </a:r>
            <a:r>
              <a:rPr lang="en-US" i="1" dirty="0" smtClean="0">
                <a:latin typeface="Times New Roman" pitchFamily="18" charset="0"/>
                <a:cs typeface="Times New Roman" pitchFamily="18" charset="0"/>
              </a:rPr>
              <a:t>A and ΔB are their </a:t>
            </a:r>
            <a:r>
              <a:rPr lang="en-US" dirty="0" smtClean="0">
                <a:latin typeface="Times New Roman" pitchFamily="18" charset="0"/>
                <a:cs typeface="Times New Roman" pitchFamily="18" charset="0"/>
              </a:rPr>
              <a:t>absolute</a:t>
            </a:r>
            <a:r>
              <a:rPr lang="en-US" i="1" dirty="0" smtClean="0">
                <a:latin typeface="Times New Roman" pitchFamily="18" charset="0"/>
                <a:cs typeface="Times New Roman" pitchFamily="18" charset="0"/>
              </a:rPr>
              <a:t> errors. We </a:t>
            </a:r>
            <a:r>
              <a:rPr lang="en-US" dirty="0" smtClean="0">
                <a:latin typeface="Times New Roman" pitchFamily="18" charset="0"/>
                <a:cs typeface="Times New Roman" pitchFamily="18" charset="0"/>
              </a:rPr>
              <a:t>wish to find the error Δ</a:t>
            </a:r>
            <a:r>
              <a:rPr lang="en-US" i="1" dirty="0" smtClean="0">
                <a:latin typeface="Times New Roman" pitchFamily="18" charset="0"/>
                <a:cs typeface="Times New Roman" pitchFamily="18" charset="0"/>
              </a:rPr>
              <a:t>Z in the difference</a:t>
            </a:r>
          </a:p>
          <a:p>
            <a:r>
              <a:rPr lang="en-US" i="1" dirty="0" smtClean="0">
                <a:latin typeface="Times New Roman" pitchFamily="18" charset="0"/>
                <a:cs typeface="Times New Roman" pitchFamily="18" charset="0"/>
              </a:rPr>
              <a:t>  Z = A - B.</a:t>
            </a:r>
          </a:p>
          <a:p>
            <a:pPr>
              <a:buNone/>
            </a:pPr>
            <a:r>
              <a:rPr lang="en-US" dirty="0" smtClean="0">
                <a:latin typeface="Times New Roman" pitchFamily="18" charset="0"/>
                <a:cs typeface="Times New Roman" pitchFamily="18" charset="0"/>
              </a:rPr>
              <a:t>      We have by subtraction, </a:t>
            </a:r>
            <a:r>
              <a:rPr lang="en-US" i="1" dirty="0" smtClean="0">
                <a:latin typeface="Times New Roman" pitchFamily="18" charset="0"/>
                <a:cs typeface="Times New Roman" pitchFamily="18" charset="0"/>
              </a:rPr>
              <a:t>Z ± ΔZ =(A ± ΔA)-(B ± ΔB )</a:t>
            </a:r>
          </a:p>
          <a:p>
            <a:pPr>
              <a:buNone/>
            </a:pPr>
            <a:r>
              <a:rPr lang="en-US" i="1" dirty="0" smtClean="0">
                <a:latin typeface="Times New Roman" pitchFamily="18" charset="0"/>
                <a:cs typeface="Times New Roman" pitchFamily="18" charset="0"/>
              </a:rPr>
              <a:t>      Z ± ΔZ =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A – B) ± </a:t>
            </a:r>
            <a:r>
              <a:rPr lang="el-GR" i="1"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A ± </a:t>
            </a:r>
            <a:r>
              <a:rPr lang="el-GR" i="1"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B</a:t>
            </a:r>
          </a:p>
          <a:p>
            <a:pPr>
              <a:buNone/>
            </a:pPr>
            <a:r>
              <a:rPr lang="en-US" dirty="0" smtClean="0">
                <a:latin typeface="Times New Roman" pitchFamily="18" charset="0"/>
                <a:cs typeface="Times New Roman" pitchFamily="18" charset="0"/>
              </a:rPr>
              <a:t>      The maximum possible error in </a:t>
            </a:r>
            <a:r>
              <a:rPr lang="en-US" i="1" dirty="0" smtClean="0">
                <a:latin typeface="Times New Roman" pitchFamily="18" charset="0"/>
                <a:cs typeface="Times New Roman" pitchFamily="18" charset="0"/>
              </a:rPr>
              <a:t>Z is                                                            ±</a:t>
            </a:r>
            <a:r>
              <a:rPr lang="el-GR"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Z = ±(</a:t>
            </a:r>
            <a:r>
              <a:rPr lang="el-GR" i="1"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A + </a:t>
            </a:r>
            <a:r>
              <a:rPr lang="el-GR" i="1" dirty="0" smtClean="0">
                <a:latin typeface="Times New Roman" pitchFamily="18" charset="0"/>
                <a:cs typeface="Times New Roman" pitchFamily="18" charset="0"/>
              </a:rPr>
              <a:t>Δ</a:t>
            </a:r>
            <a:r>
              <a:rPr lang="en-US" i="1" dirty="0" smtClean="0">
                <a:latin typeface="Times New Roman" pitchFamily="18" charset="0"/>
                <a:cs typeface="Times New Roman" pitchFamily="18" charset="0"/>
              </a:rPr>
              <a:t>B)</a:t>
            </a:r>
          </a:p>
          <a:p>
            <a:r>
              <a:rPr lang="en-US" b="1" dirty="0" smtClean="0">
                <a:latin typeface="Times New Roman" pitchFamily="18" charset="0"/>
                <a:cs typeface="Times New Roman" pitchFamily="18" charset="0"/>
              </a:rPr>
              <a:t>Hence the rule : When two quantities are subtracted, the absolute error in the final result is the sum of the absolute errors in the individual quantities.</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(c) </a:t>
            </a:r>
            <a:r>
              <a:rPr lang="en-US" b="1" dirty="0" smtClean="0">
                <a:latin typeface="Times New Roman" pitchFamily="18" charset="0"/>
                <a:cs typeface="Times New Roman" pitchFamily="18" charset="0"/>
              </a:rPr>
              <a:t>Combination</a:t>
            </a:r>
            <a:r>
              <a:rPr lang="en-US" b="1" dirty="0" smtClean="0"/>
              <a:t> of Error of a product </a:t>
            </a:r>
            <a:endParaRPr lang="en-US" dirty="0"/>
          </a:p>
        </p:txBody>
      </p:sp>
      <p:sp>
        <p:nvSpPr>
          <p:cNvPr id="3" name="Content Placeholder 2"/>
          <p:cNvSpPr>
            <a:spLocks noGrp="1"/>
          </p:cNvSpPr>
          <p:nvPr>
            <p:ph idx="1"/>
          </p:nvPr>
        </p:nvSpPr>
        <p:spPr>
          <a:xfrm>
            <a:off x="457200" y="1219200"/>
            <a:ext cx="8229600" cy="4906963"/>
          </a:xfrm>
        </p:spPr>
        <p:txBody>
          <a:bodyPr>
            <a:normAutofit fontScale="92500" lnSpcReduction="20000"/>
          </a:bodyPr>
          <a:lstStyle/>
          <a:p>
            <a:r>
              <a:rPr lang="en-US" dirty="0" smtClean="0">
                <a:latin typeface="Times New Roman" pitchFamily="18" charset="0"/>
                <a:cs typeface="Times New Roman" pitchFamily="18" charset="0"/>
              </a:rPr>
              <a:t>Suppose Z = AB and the measured values of A and B are    A ± ΔA and B ± ΔB. Then</a:t>
            </a:r>
          </a:p>
          <a:p>
            <a:r>
              <a:rPr lang="pl-PL" dirty="0" smtClean="0">
                <a:latin typeface="Times New Roman" pitchFamily="18" charset="0"/>
                <a:cs typeface="Times New Roman" pitchFamily="18" charset="0"/>
              </a:rPr>
              <a:t>Z ± ΔZ = (A ± ΔA) (B ± ΔB)</a:t>
            </a:r>
          </a:p>
          <a:p>
            <a:pPr>
              <a:buNone/>
            </a:pPr>
            <a:r>
              <a:rPr lang="en-US" dirty="0" smtClean="0">
                <a:latin typeface="Times New Roman" pitchFamily="18" charset="0"/>
                <a:cs typeface="Times New Roman" pitchFamily="18" charset="0"/>
              </a:rPr>
              <a:t>    = AB ± B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A ± A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B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A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B.</a:t>
            </a:r>
          </a:p>
          <a:p>
            <a:pPr>
              <a:buNone/>
            </a:pPr>
            <a:r>
              <a:rPr lang="en-US" dirty="0" smtClean="0">
                <a:latin typeface="Times New Roman" pitchFamily="18" charset="0"/>
                <a:cs typeface="Times New Roman" pitchFamily="18" charset="0"/>
              </a:rPr>
              <a:t>     Dividing LHS by Z and RHS by AB we have,</a:t>
            </a:r>
          </a:p>
          <a:p>
            <a:pPr>
              <a:buNone/>
            </a:pPr>
            <a:r>
              <a:rPr lang="en-US" dirty="0" smtClean="0">
                <a:latin typeface="Times New Roman" pitchFamily="18" charset="0"/>
                <a:cs typeface="Times New Roman" pitchFamily="18" charset="0"/>
              </a:rPr>
              <a:t>    </a:t>
            </a:r>
            <a:r>
              <a:rPr lang="pl-PL" dirty="0" smtClean="0">
                <a:latin typeface="Times New Roman" pitchFamily="18" charset="0"/>
                <a:cs typeface="Times New Roman" pitchFamily="18" charset="0"/>
              </a:rPr>
              <a:t>1±(ΔZ/Z) = 1 ± (ΔA/A) ± (ΔB/B) ± (ΔA/A)(ΔB/B).</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Since ΔA and ΔB are small, we shall ignore their product. Hence the maximum relative error</a:t>
            </a:r>
          </a:p>
          <a:p>
            <a:r>
              <a:rPr lang="pl-PL"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Z/ Z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A/A) + (</a:t>
            </a:r>
            <a:r>
              <a:rPr lang="el-GR" dirty="0" smtClean="0">
                <a:latin typeface="Times New Roman" pitchFamily="18" charset="0"/>
                <a:cs typeface="Times New Roman" pitchFamily="18" charset="0"/>
              </a:rPr>
              <a:t>Δ</a:t>
            </a:r>
            <a:r>
              <a:rPr lang="en-US" dirty="0" smtClean="0">
                <a:latin typeface="Times New Roman" pitchFamily="18" charset="0"/>
                <a:cs typeface="Times New Roman" pitchFamily="18" charset="0"/>
              </a:rPr>
              <a:t>B/B).</a:t>
            </a:r>
          </a:p>
          <a:p>
            <a:r>
              <a:rPr lang="en-US" b="1" dirty="0" smtClean="0">
                <a:latin typeface="Times New Roman" pitchFamily="18" charset="0"/>
                <a:cs typeface="Times New Roman" pitchFamily="18" charset="0"/>
              </a:rPr>
              <a:t>Hence the rule : When two quantities are multiplied or divided, the relative error in the result is the sum of the relative errors in the multipliers.</a:t>
            </a:r>
            <a:endParaRPr lang="en-US"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srcRect/>
          <a:stretch>
            <a:fillRect/>
          </a:stretch>
        </p:blipFill>
        <p:spPr bwMode="auto">
          <a:xfrm>
            <a:off x="381000" y="990600"/>
            <a:ext cx="8305800" cy="3657600"/>
          </a:xfrm>
          <a:prstGeom prst="rect">
            <a:avLst/>
          </a:prstGeom>
          <a:noFill/>
          <a:ln w="9525">
            <a:no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381000" y="4648200"/>
            <a:ext cx="4953000" cy="1752600"/>
          </a:xfrm>
          <a:prstGeom prst="rect">
            <a:avLst/>
          </a:prstGeom>
          <a:noFill/>
          <a:ln w="9525">
            <a:noFill/>
            <a:miter lim="800000"/>
            <a:headEnd/>
            <a:tailEnd/>
          </a:ln>
          <a:effectLst/>
        </p:spPr>
      </p:pic>
      <p:sp>
        <p:nvSpPr>
          <p:cNvPr id="7" name="Rectangle 6"/>
          <p:cNvSpPr/>
          <p:nvPr/>
        </p:nvSpPr>
        <p:spPr>
          <a:xfrm>
            <a:off x="1066800" y="304800"/>
            <a:ext cx="6172200" cy="461665"/>
          </a:xfrm>
          <a:prstGeom prst="rect">
            <a:avLst/>
          </a:prstGeom>
        </p:spPr>
        <p:txBody>
          <a:bodyPr wrap="square">
            <a:spAutoFit/>
          </a:bodyPr>
          <a:lstStyle/>
          <a:p>
            <a:pPr algn="ctr"/>
            <a:r>
              <a:rPr lang="en-US" sz="2400" b="1" dirty="0" smtClean="0">
                <a:latin typeface="Times New Roman" pitchFamily="18" charset="0"/>
                <a:cs typeface="Times New Roman" pitchFamily="18" charset="0"/>
              </a:rPr>
              <a:t>(d) </a:t>
            </a:r>
            <a:r>
              <a:rPr lang="en-US" sz="2400" b="1" dirty="0" err="1" smtClean="0">
                <a:latin typeface="Times New Roman" pitchFamily="18" charset="0"/>
                <a:cs typeface="Times New Roman" pitchFamily="18" charset="0"/>
              </a:rPr>
              <a:t>Combinition</a:t>
            </a:r>
            <a:r>
              <a:rPr lang="en-US" sz="2400" b="1" dirty="0" smtClean="0">
                <a:latin typeface="Times New Roman" pitchFamily="18" charset="0"/>
                <a:cs typeface="Times New Roman" pitchFamily="18" charset="0"/>
              </a:rPr>
              <a:t> of Error of  a quotient</a:t>
            </a:r>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90600"/>
          </a:xfrm>
        </p:spPr>
        <p:txBody>
          <a:bodyPr>
            <a:normAutofit fontScale="90000"/>
          </a:bodyPr>
          <a:lstStyle/>
          <a:p>
            <a:r>
              <a:rPr lang="en-US" sz="4000" b="1" dirty="0" smtClean="0">
                <a:latin typeface="Times New Roman" pitchFamily="18" charset="0"/>
                <a:cs typeface="Times New Roman" pitchFamily="18" charset="0"/>
              </a:rPr>
              <a:t>(e)Error in case of a measured quantity</a:t>
            </a:r>
            <a:br>
              <a:rPr lang="en-US" sz="4000"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raised</a:t>
            </a:r>
            <a:r>
              <a:rPr lang="en-US" sz="4000" b="1" dirty="0" smtClean="0">
                <a:latin typeface="Times New Roman" pitchFamily="18" charset="0"/>
                <a:cs typeface="Times New Roman" pitchFamily="18" charset="0"/>
              </a:rPr>
              <a:t> to a power</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fontScale="92500"/>
          </a:bodyPr>
          <a:lstStyle/>
          <a:p>
            <a:pPr>
              <a:buNone/>
            </a:pPr>
            <a:r>
              <a:rPr lang="en-US" dirty="0" smtClean="0"/>
              <a:t>   </a:t>
            </a:r>
            <a:r>
              <a:rPr lang="en-US" dirty="0" smtClean="0">
                <a:latin typeface="Times New Roman" pitchFamily="18" charset="0"/>
                <a:cs typeface="Times New Roman" pitchFamily="18" charset="0"/>
              </a:rPr>
              <a:t>Suppose </a:t>
            </a:r>
            <a:r>
              <a:rPr lang="en-US" i="1" dirty="0" smtClean="0">
                <a:latin typeface="Times New Roman" pitchFamily="18" charset="0"/>
                <a:cs typeface="Times New Roman" pitchFamily="18" charset="0"/>
              </a:rPr>
              <a:t>Z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A</a:t>
            </a:r>
            <a:r>
              <a:rPr lang="en-US" i="1"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Then, </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Z</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Z </a:t>
            </a: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 2 (</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Hence, the relative error in </a:t>
            </a:r>
            <a:r>
              <a:rPr lang="en-US" dirty="0" smtClean="0"/>
              <a:t>A</a:t>
            </a:r>
            <a:r>
              <a:rPr lang="en-US" baseline="30000" dirty="0" smtClean="0"/>
              <a:t>2</a:t>
            </a:r>
            <a:r>
              <a:rPr lang="en-US" dirty="0" smtClean="0"/>
              <a:t> </a:t>
            </a:r>
            <a:r>
              <a:rPr lang="en-US" dirty="0" smtClean="0">
                <a:latin typeface="Times New Roman" pitchFamily="18" charset="0"/>
                <a:cs typeface="Times New Roman" pitchFamily="18" charset="0"/>
              </a:rPr>
              <a:t>is two times the error in </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In general, if </a:t>
            </a:r>
            <a:r>
              <a:rPr lang="en-US" i="1" dirty="0" smtClean="0">
                <a:latin typeface="Times New Roman" pitchFamily="18" charset="0"/>
                <a:cs typeface="Times New Roman" pitchFamily="18" charset="0"/>
              </a:rPr>
              <a:t>Z </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A</a:t>
            </a:r>
            <a:r>
              <a:rPr lang="en-US" i="1" baseline="30000" dirty="0" err="1" smtClean="0">
                <a:latin typeface="Times New Roman" pitchFamily="18" charset="0"/>
                <a:cs typeface="Times New Roman" pitchFamily="18" charset="0"/>
              </a:rPr>
              <a:t>p</a:t>
            </a:r>
            <a:r>
              <a:rPr lang="en-US" i="1"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B</a:t>
            </a:r>
            <a:r>
              <a:rPr lang="en-US" i="1" baseline="30000" dirty="0" err="1" smtClean="0">
                <a:latin typeface="Times New Roman" pitchFamily="18" charset="0"/>
                <a:cs typeface="Times New Roman" pitchFamily="18" charset="0"/>
              </a:rPr>
              <a:t>q</a:t>
            </a:r>
            <a:r>
              <a:rPr lang="en-US" i="1" dirty="0" smtClean="0">
                <a:latin typeface="Times New Roman" pitchFamily="18" charset="0"/>
                <a:cs typeface="Times New Roman" pitchFamily="18" charset="0"/>
              </a:rPr>
              <a:t>/C</a:t>
            </a:r>
            <a:r>
              <a:rPr lang="en-US" i="1" baseline="30000" dirty="0" smtClean="0">
                <a:latin typeface="Times New Roman" pitchFamily="18" charset="0"/>
                <a:cs typeface="Times New Roman" pitchFamily="18" charset="0"/>
              </a:rPr>
              <a:t>r</a:t>
            </a:r>
          </a:p>
          <a:p>
            <a:pPr>
              <a:buNone/>
            </a:pPr>
            <a:r>
              <a:rPr lang="en-US" i="1" baseline="30000"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Then,</a:t>
            </a:r>
          </a:p>
          <a:p>
            <a:r>
              <a:rPr lang="pl-PL"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Z</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Z </a:t>
            </a:r>
            <a:r>
              <a:rPr lang="en-US"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p </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A</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q </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B/B</a:t>
            </a:r>
            <a:r>
              <a:rPr lang="en-US" dirty="0" smtClean="0">
                <a:latin typeface="Times New Roman" pitchFamily="18" charset="0"/>
                <a:cs typeface="Times New Roman" pitchFamily="18" charset="0"/>
              </a:rPr>
              <a:t>) + </a:t>
            </a:r>
            <a:r>
              <a:rPr lang="en-US" i="1" dirty="0" smtClean="0">
                <a:latin typeface="Times New Roman" pitchFamily="18" charset="0"/>
                <a:cs typeface="Times New Roman" pitchFamily="18" charset="0"/>
              </a:rPr>
              <a:t>r </a:t>
            </a:r>
            <a:r>
              <a:rPr lang="en-US" dirty="0" smtClean="0">
                <a:latin typeface="Times New Roman" pitchFamily="18" charset="0"/>
                <a:cs typeface="Times New Roman" pitchFamily="18" charset="0"/>
              </a:rPr>
              <a:t>(</a:t>
            </a:r>
            <a:r>
              <a:rPr lang="en-US" dirty="0" smtClean="0">
                <a:latin typeface="Times New Roman" pitchFamily="18" charset="0"/>
                <a:cs typeface="Times New Roman" pitchFamily="18" charset="0"/>
                <a:sym typeface="Symbol"/>
              </a:rPr>
              <a:t></a:t>
            </a:r>
            <a:r>
              <a:rPr lang="en-US" i="1"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C</a:t>
            </a:r>
            <a:r>
              <a:rPr lang="en-US" dirty="0" smtClean="0">
                <a:latin typeface="Times New Roman" pitchFamily="18" charset="0"/>
                <a:cs typeface="Times New Roman" pitchFamily="18" charset="0"/>
              </a:rPr>
              <a:t>).</a:t>
            </a:r>
          </a:p>
          <a:p>
            <a:r>
              <a:rPr lang="en-US" b="1" dirty="0" smtClean="0"/>
              <a:t>Hence the rule : The relative error in a physical quantity raised to the power k is the k times the relative error in the individual quantity.</a:t>
            </a:r>
            <a:endParaRPr lang="en-US" dirty="0" smtClean="0">
              <a:latin typeface="Times New Roman" pitchFamily="18" charset="0"/>
              <a:cs typeface="Times New Roman" pitchFamily="18" charset="0"/>
            </a:endParaRPr>
          </a:p>
          <a:p>
            <a:pPr>
              <a:buNone/>
            </a:pPr>
            <a:endParaRPr lang="en-US" dirty="0"/>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051" name="Rectangle 3"/>
          <p:cNvSpPr>
            <a:spLocks noChangeArrowheads="1"/>
          </p:cNvSpPr>
          <p:nvPr/>
        </p:nvSpPr>
        <p:spPr bwMode="auto">
          <a:xfrm>
            <a:off x="0" y="6953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Users\Govind Sharma\Desktop\Study material ch 2 XI class\33180070732_7d7841794c_o.png"/>
          <p:cNvPicPr>
            <a:picLocks noChangeAspect="1" noChangeArrowheads="1"/>
          </p:cNvPicPr>
          <p:nvPr/>
        </p:nvPicPr>
        <p:blipFill>
          <a:blip r:embed="rId2"/>
          <a:srcRect/>
          <a:stretch>
            <a:fillRect/>
          </a:stretch>
        </p:blipFill>
        <p:spPr bwMode="auto">
          <a:xfrm>
            <a:off x="381000" y="533399"/>
            <a:ext cx="8458200" cy="6019801"/>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latin typeface="Times New Roman" pitchFamily="18" charset="0"/>
                <a:cs typeface="Times New Roman" pitchFamily="18" charset="0"/>
              </a:rPr>
              <a:t>Significant figures</a:t>
            </a:r>
            <a:endParaRPr lang="en-US" sz="54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latin typeface="Times New Roman" pitchFamily="18" charset="0"/>
                <a:cs typeface="Times New Roman" pitchFamily="18" charset="0"/>
              </a:rPr>
              <a:t>In any measured quantity the reliable digits plus the first uncertain digit are known as </a:t>
            </a:r>
            <a:r>
              <a:rPr lang="en-US" b="1" dirty="0" smtClean="0">
                <a:latin typeface="Times New Roman" pitchFamily="18" charset="0"/>
                <a:cs typeface="Times New Roman" pitchFamily="18" charset="0"/>
              </a:rPr>
              <a:t>significant digits or significant figures.</a:t>
            </a:r>
          </a:p>
          <a:p>
            <a:r>
              <a:rPr lang="en-US" b="1" dirty="0" smtClean="0">
                <a:latin typeface="Times New Roman" pitchFamily="18" charset="0"/>
                <a:cs typeface="Times New Roman" pitchFamily="18" charset="0"/>
              </a:rPr>
              <a:t>For Ex. </a:t>
            </a:r>
            <a:r>
              <a:rPr lang="en-US" dirty="0" smtClean="0">
                <a:latin typeface="Times New Roman" pitchFamily="18" charset="0"/>
                <a:cs typeface="Times New Roman" pitchFamily="18" charset="0"/>
              </a:rPr>
              <a:t>If we say the period of oscillation of a simple pendulum is 1.62 s, the digits 1 and 6 are reliable and certain, while the digit 2 is uncertain.</a:t>
            </a:r>
          </a:p>
          <a:p>
            <a:r>
              <a:rPr lang="en-US" dirty="0" smtClean="0">
                <a:latin typeface="Times New Roman" pitchFamily="18" charset="0"/>
                <a:cs typeface="Times New Roman" pitchFamily="18" charset="0"/>
              </a:rPr>
              <a:t>More no. of significant figure means more precise that measured quantity.</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pPr algn="ctr"/>
            <a:r>
              <a:rPr lang="en-US" dirty="0" smtClean="0">
                <a:latin typeface="Times New Roman" pitchFamily="18" charset="0"/>
                <a:cs typeface="Times New Roman" pitchFamily="18" charset="0"/>
              </a:rPr>
              <a:t>Rules for determining significant figures</a:t>
            </a:r>
            <a:endParaRPr lang="en-US" dirty="0">
              <a:latin typeface="Times New Roman" pitchFamily="18" charset="0"/>
              <a:cs typeface="Times New Roman" pitchFamily="18" charset="0"/>
            </a:endParaRPr>
          </a:p>
        </p:txBody>
      </p:sp>
      <p:pic>
        <p:nvPicPr>
          <p:cNvPr id="22530" name="Picture 2" descr="C:\Users\Govind Sharma\Desktop\Study material ch 2 XI class\physics-project-on-physical-world-units-and-measurement-67-638.jpg"/>
          <p:cNvPicPr>
            <a:picLocks noGrp="1" noChangeAspect="1" noChangeArrowheads="1"/>
          </p:cNvPicPr>
          <p:nvPr>
            <p:ph idx="1"/>
          </p:nvPr>
        </p:nvPicPr>
        <p:blipFill>
          <a:blip r:embed="rId2"/>
          <a:stretch>
            <a:fillRect/>
          </a:stretch>
        </p:blipFill>
        <p:spPr bwMode="auto">
          <a:xfrm>
            <a:off x="381000" y="1447800"/>
            <a:ext cx="8458200" cy="5184775"/>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149</TotalTime>
  <Words>736</Words>
  <Application>Microsoft Office PowerPoint</Application>
  <PresentationFormat>On-screen Show (4:3)</PresentationFormat>
  <Paragraphs>62</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ATOMIC ENERGY EDUCATION SOCIETY Distant Learning Programme Class XI  Subject: Physics  Chapter: Unit and Measurement (Module 3/4)</vt:lpstr>
      <vt:lpstr>Propagation and Combination of Errors </vt:lpstr>
      <vt:lpstr>b)  Combination of Error of difference </vt:lpstr>
      <vt:lpstr>(c) Combination of Error of a product </vt:lpstr>
      <vt:lpstr>Slide 5</vt:lpstr>
      <vt:lpstr>(e)Error in case of a measured quantity raised to a power</vt:lpstr>
      <vt:lpstr>Slide 7</vt:lpstr>
      <vt:lpstr>Significant figures</vt:lpstr>
      <vt:lpstr>Rules for determining significant figures</vt:lpstr>
      <vt:lpstr>Rules for rounding off uncertain digit</vt:lpstr>
      <vt:lpstr>Rules for Arithmetic Operations with Significant Figures</vt:lpstr>
      <vt:lpstr>References :  NCERT XI class  Wikipedia                                                         Concept of physics by H C Verma</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ATOMIC ENERGY EDUCATION SOCIETY Distant Learning Programme Class XI  Subject: Physics  Chapter: Unit and Measurement (Module 2)</dc:title>
  <dc:creator>Govind Sharma</dc:creator>
  <cp:lastModifiedBy>Govind Sharma</cp:lastModifiedBy>
  <cp:revision>51</cp:revision>
  <dcterms:created xsi:type="dcterms:W3CDTF">2006-08-16T00:00:00Z</dcterms:created>
  <dcterms:modified xsi:type="dcterms:W3CDTF">2020-07-18T15:17:53Z</dcterms:modified>
</cp:coreProperties>
</file>